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spires.nasaprs.com/external/solicitations/summary!init.do?solId=78D66990C241F2F95A15BC02AD87C40D&amp;stack=redirect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April 28, 2021</a:t>
            </a:r>
            <a:br>
              <a:rPr lang="en-US" dirty="0"/>
            </a:br>
            <a:r>
              <a:rPr lang="en-US" dirty="0"/>
              <a:t>Work Group Update</a:t>
            </a:r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Fire &amp; Smoke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>
            <a:normAutofit/>
          </a:bodyPr>
          <a:lstStyle/>
          <a:p>
            <a:r>
              <a:rPr lang="en-US" dirty="0"/>
              <a:t>April 2021</a:t>
            </a:r>
          </a:p>
          <a:p>
            <a:pPr lvl="1"/>
            <a:r>
              <a:rPr lang="en-US" dirty="0"/>
              <a:t>Presented WG update at WESTAR WRAP Spring Business meeting</a:t>
            </a:r>
          </a:p>
          <a:p>
            <a:pPr lvl="1"/>
            <a:r>
              <a:rPr lang="en-US" dirty="0"/>
              <a:t>WG had 1 call – 4/19/21</a:t>
            </a:r>
          </a:p>
          <a:p>
            <a:pPr lvl="2"/>
            <a:r>
              <a:rPr lang="en-US" dirty="0"/>
              <a:t>Presentation on Utah Smoke study – posted on web page</a:t>
            </a:r>
          </a:p>
          <a:p>
            <a:pPr lvl="2"/>
            <a:r>
              <a:rPr lang="en-US" dirty="0"/>
              <a:t>Update on conceptual model project – see TSC update in this meeting</a:t>
            </a:r>
          </a:p>
          <a:p>
            <a:pPr lvl="2"/>
            <a:r>
              <a:rPr lang="en-US" dirty="0"/>
              <a:t>Membership survey results – </a:t>
            </a:r>
          </a:p>
          <a:p>
            <a:pPr lvl="3"/>
            <a:r>
              <a:rPr lang="en-US" dirty="0"/>
              <a:t>18 responses</a:t>
            </a:r>
          </a:p>
          <a:p>
            <a:pPr lvl="3"/>
            <a:r>
              <a:rPr lang="en-US" dirty="0"/>
              <a:t>‘critical mass’ for 4 topical teams</a:t>
            </a:r>
          </a:p>
          <a:p>
            <a:pPr lvl="3"/>
            <a:r>
              <a:rPr lang="en-US" dirty="0"/>
              <a:t>addressing several board approved work topics</a:t>
            </a:r>
          </a:p>
          <a:p>
            <a:pPr lvl="3"/>
            <a:r>
              <a:rPr lang="en-US" dirty="0"/>
              <a:t>Teams will meet to discuss next steps </a:t>
            </a:r>
          </a:p>
          <a:p>
            <a:pPr lvl="1"/>
            <a:r>
              <a:rPr lang="en-US" dirty="0"/>
              <a:t>Next call – May 24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0" y="1825625"/>
            <a:ext cx="4572000" cy="350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6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Oil &amp; Gas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>
            <a:normAutofit/>
          </a:bodyPr>
          <a:lstStyle/>
          <a:p>
            <a:r>
              <a:rPr lang="en-US" dirty="0"/>
              <a:t>April 2021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“2021 OGWG Workplan Scope” meeting to be scheduled in mid-to late May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0189" y="1825625"/>
            <a:ext cx="4572001" cy="2602800"/>
            <a:chOff x="770189" y="1825625"/>
            <a:chExt cx="4572001" cy="2602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189" y="2223897"/>
              <a:ext cx="4572000" cy="220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8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Technical Operations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April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825624"/>
            <a:ext cx="11102109" cy="48655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Updates to TSS with recent model results/analyses</a:t>
            </a:r>
          </a:p>
          <a:p>
            <a:pPr lvl="1"/>
            <a:r>
              <a:rPr lang="en-US" dirty="0"/>
              <a:t>Delivery of CAMx source apportionment run:  state-specific source group visibility contributions</a:t>
            </a:r>
          </a:p>
          <a:p>
            <a:pPr lvl="1"/>
            <a:r>
              <a:rPr lang="en-US" dirty="0"/>
              <a:t>4/1 - </a:t>
            </a:r>
            <a:r>
              <a:rPr lang="en-GB" sz="2400" i="1" cap="none" dirty="0"/>
              <a:t>Methodology for 2028OTBa2 State-Specific Source Group Visibility Source Apportionment Modeling</a:t>
            </a:r>
            <a:r>
              <a:rPr lang="en-GB" sz="2400" cap="none" dirty="0"/>
              <a:t>, presentation by Ramboll to </a:t>
            </a:r>
            <a:r>
              <a:rPr lang="en-GB" sz="2400" dirty="0"/>
              <a:t>WRAP Regional Haze Results Meeting #8</a:t>
            </a:r>
          </a:p>
          <a:p>
            <a:pPr lvl="1"/>
            <a:r>
              <a:rPr lang="en-US" sz="2400" cap="none" dirty="0"/>
              <a:t>4/7 - Review SD Questions on Regional Haze TSS Modeling Results</a:t>
            </a:r>
          </a:p>
          <a:p>
            <a:pPr lvl="1"/>
            <a:r>
              <a:rPr lang="en-US" sz="2400" cap="none" dirty="0"/>
              <a:t>4/26 - 2017 GEOS-Chem modeling &amp; WRF modeling tasks’ progress report meeting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4/27 - Discussion of normalization of Regional Haze SA results</a:t>
            </a:r>
          </a:p>
          <a:p>
            <a:pPr lvl="1"/>
            <a:r>
              <a:rPr lang="en-US" sz="2400" cap="none" dirty="0">
                <a:solidFill>
                  <a:srgbClr val="000000"/>
                </a:solidFill>
                <a:latin typeface="Calibri" panose="020F0502020204030204" pitchFamily="34" charset="0"/>
              </a:rPr>
              <a:t>Preparation of </a:t>
            </a:r>
            <a:r>
              <a:rPr lang="en-US" sz="2400" i="1" cap="none" dirty="0">
                <a:solidFill>
                  <a:srgbClr val="000000"/>
                </a:solidFill>
                <a:latin typeface="Calibri" panose="020F0502020204030204" pitchFamily="34" charset="0"/>
              </a:rPr>
              <a:t>Review of Methodology for Modeled Anthropogenic Glidepath and Dynamic Modeling Evaluation for WRAP 2002hindcast / RepBase2 / 2028OTBa2 Modeling</a:t>
            </a:r>
            <a:r>
              <a:rPr lang="en-US" sz="2400" cap="none" dirty="0">
                <a:solidFill>
                  <a:srgbClr val="000000"/>
                </a:solidFill>
                <a:latin typeface="Calibri" panose="020F0502020204030204" pitchFamily="34" charset="0"/>
              </a:rPr>
              <a:t> by Ramboll for 5/5 Regional Haze Results Meeting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5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12/1/2020 Board Approved Work Topics</a:t>
            </a:r>
            <a:br>
              <a:rPr lang="en-US" dirty="0"/>
            </a:br>
            <a:r>
              <a:rPr lang="en-US" dirty="0"/>
              <a:t>RTO Work Group Progress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/>
          <a:lstStyle/>
          <a:p>
            <a:r>
              <a:rPr lang="en-US" dirty="0"/>
              <a:t>(No change from previous TSC/WG call)</a:t>
            </a:r>
          </a:p>
          <a:p>
            <a:pPr lvl="1"/>
            <a:r>
              <a:rPr lang="en-US" dirty="0"/>
              <a:t>Discuss with RTOWG to refine work topics</a:t>
            </a:r>
          </a:p>
          <a:p>
            <a:pPr lvl="1"/>
            <a:r>
              <a:rPr lang="en-US" dirty="0"/>
              <a:t>Update Workplan Scope</a:t>
            </a:r>
          </a:p>
          <a:p>
            <a:pPr lvl="1"/>
            <a:r>
              <a:rPr lang="en-US" dirty="0"/>
              <a:t>Kickoff call</a:t>
            </a:r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Coordination with contractor</a:t>
            </a:r>
          </a:p>
          <a:p>
            <a:pPr lvl="1"/>
            <a:r>
              <a:rPr lang="en-US" dirty="0"/>
              <a:t>Work Group calls – soon, maybe in May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0190" y="1825625"/>
            <a:ext cx="4581144" cy="3036831"/>
            <a:chOff x="770190" y="1825625"/>
            <a:chExt cx="4581144" cy="30368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2622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679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Haze Planning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April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45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Modeling Results Meetings</a:t>
            </a:r>
          </a:p>
          <a:p>
            <a:pPr lvl="1"/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Upcoming May 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State-State coordination call</a:t>
            </a:r>
          </a:p>
          <a:p>
            <a:pPr lvl="1"/>
            <a:r>
              <a:rPr lang="en-US" dirty="0"/>
              <a:t>April 13</a:t>
            </a:r>
            <a:r>
              <a:rPr lang="en-US" baseline="30000" dirty="0"/>
              <a:t>th</a:t>
            </a:r>
          </a:p>
          <a:p>
            <a:pPr lvl="1"/>
            <a:endParaRPr lang="en-US" dirty="0"/>
          </a:p>
          <a:p>
            <a:r>
              <a:rPr lang="en-US" dirty="0"/>
              <a:t>No RHPWG specific meeting planned</a:t>
            </a:r>
          </a:p>
        </p:txBody>
      </p:sp>
    </p:spTree>
    <p:extLst>
      <p:ext uri="{BB962C8B-B14F-4D97-AF65-F5344CB8AC3E}">
        <p14:creationId xmlns:p14="http://schemas.microsoft.com/office/powerpoint/2010/main" val="164310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WESTAR/WRAP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471" y="1717727"/>
            <a:ext cx="7216877" cy="4941169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/>
              <a:t>April 2021</a:t>
            </a:r>
          </a:p>
          <a:p>
            <a:pPr lvl="1"/>
            <a:r>
              <a:rPr lang="en-US" sz="1600" dirty="0"/>
              <a:t>#12-13 – to be combined under 2 new project funding proposals to NASA</a:t>
            </a:r>
          </a:p>
          <a:p>
            <a:pPr lvl="1"/>
            <a:r>
              <a:rPr lang="en-US" sz="1600" u="sng" dirty="0">
                <a:hlinkClick r:id="rId2"/>
              </a:rPr>
              <a:t>NNH21ZDA001N-HAQ:A.37 Earth Science Applications: Health and Air Quality</a:t>
            </a:r>
            <a:endParaRPr lang="en-US" sz="1200" dirty="0">
              <a:solidFill>
                <a:srgbClr val="FF0000"/>
              </a:solidFill>
            </a:endParaRPr>
          </a:p>
          <a:p>
            <a:pPr lvl="2"/>
            <a:r>
              <a:rPr lang="en-US" sz="1500" dirty="0"/>
              <a:t>Notice of Intent (1-2 paragraphs) due April 30</a:t>
            </a:r>
            <a:r>
              <a:rPr lang="en-US" sz="1500" baseline="30000" dirty="0"/>
              <a:t>th</a:t>
            </a:r>
            <a:r>
              <a:rPr lang="en-US" sz="1500" dirty="0"/>
              <a:t> </a:t>
            </a:r>
          </a:p>
          <a:p>
            <a:pPr lvl="2"/>
            <a:r>
              <a:rPr lang="en-US" sz="1500" dirty="0"/>
              <a:t>Full proposal due June 18</a:t>
            </a:r>
            <a:r>
              <a:rPr lang="en-US" sz="1500" baseline="30000" dirty="0"/>
              <a:t>th</a:t>
            </a:r>
            <a:endParaRPr lang="en-US" sz="1500" dirty="0"/>
          </a:p>
          <a:p>
            <a:pPr lvl="2"/>
            <a:r>
              <a:rPr lang="en-US" sz="1500" dirty="0"/>
              <a:t>Funding up to $250-$300k/year for 3 years</a:t>
            </a:r>
          </a:p>
          <a:p>
            <a:pPr lvl="2"/>
            <a:r>
              <a:rPr lang="en-US" sz="1500" b="1" i="1" dirty="0"/>
              <a:t>Applying Remote Sensing Data to construct a Wildland Smoke Emissions Data Warehouse (ARSD-WSEDW)</a:t>
            </a:r>
          </a:p>
          <a:p>
            <a:pPr lvl="3"/>
            <a:r>
              <a:rPr lang="en-US" sz="1300" dirty="0"/>
              <a:t>To build / implement FSWG Conceptual Model for Fire Data</a:t>
            </a:r>
          </a:p>
          <a:p>
            <a:pPr lvl="3"/>
            <a:r>
              <a:rPr lang="en-US" sz="1300" dirty="0"/>
              <a:t>WESTAR-WRAP managed, work by Air Sciences (science data design), Michigan Tech Research Institute (emissions tools), and CSU-CIRA (warehouse)</a:t>
            </a:r>
          </a:p>
          <a:p>
            <a:pPr lvl="2"/>
            <a:r>
              <a:rPr lang="en-US" sz="1500" b="1" i="1" dirty="0"/>
              <a:t>Tailoring Science Data from High-resolution Satellites and Models to Improve Decision Support Systems for Air Quality Management Applications</a:t>
            </a:r>
          </a:p>
          <a:p>
            <a:pPr lvl="3"/>
            <a:r>
              <a:rPr lang="en-US" sz="1300" dirty="0"/>
              <a:t>Address gaps between Earth Science data and routine evaluation and application by air quality management agencies for regulatory analysis and decision-making activities</a:t>
            </a:r>
          </a:p>
          <a:p>
            <a:pPr lvl="3"/>
            <a:r>
              <a:rPr lang="en-US" sz="1300" dirty="0"/>
              <a:t>Co-managed by University of Alabama in Huntsville and WESTAR-WRAP, leveraging inputs from experts at air agencies in the West and WESTAR-WRAP Work groups</a:t>
            </a:r>
          </a:p>
          <a:p>
            <a:pPr marL="457200" lvl="1" indent="0">
              <a:buNone/>
            </a:pPr>
            <a:endParaRPr lang="en-US" sz="900" dirty="0"/>
          </a:p>
          <a:p>
            <a:pPr lvl="1"/>
            <a:r>
              <a:rPr lang="en-US" sz="1700" dirty="0"/>
              <a:t>#14 – no change, awaiting policy / implementation strategies from Biden EPA</a:t>
            </a:r>
          </a:p>
          <a:p>
            <a:pPr marL="457200" lvl="1" indent="0">
              <a:buNone/>
            </a:pPr>
            <a:endParaRPr lang="en-US" sz="900" dirty="0"/>
          </a:p>
          <a:p>
            <a:pPr lvl="1"/>
            <a:r>
              <a:rPr lang="en-US" sz="1700" dirty="0"/>
              <a:t>#16 – plan is have Tom and Jay Baker help states with questions in SIP submittal and EPA review process, no plans for other contracted support</a:t>
            </a:r>
          </a:p>
          <a:p>
            <a:pPr lvl="2"/>
            <a:r>
              <a:rPr lang="en-US" sz="1500" dirty="0"/>
              <a:t>WESTAR-WRAP will maintain operating agreement with CSU-CIRA for TSS / IWDW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6563" y="1717727"/>
            <a:ext cx="4572001" cy="4803774"/>
            <a:chOff x="770189" y="1825625"/>
            <a:chExt cx="4572001" cy="4803774"/>
          </a:xfrm>
        </p:grpSpPr>
        <p:grpSp>
          <p:nvGrpSpPr>
            <p:cNvPr id="5" name="Group 4"/>
            <p:cNvGrpSpPr/>
            <p:nvPr/>
          </p:nvGrpSpPr>
          <p:grpSpPr>
            <a:xfrm>
              <a:off x="770189" y="1825625"/>
              <a:ext cx="4572001" cy="4451741"/>
              <a:chOff x="770189" y="1825625"/>
              <a:chExt cx="4572001" cy="445174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/>
              <a:srcRect b="87659"/>
              <a:stretch/>
            </p:blipFill>
            <p:spPr>
              <a:xfrm>
                <a:off x="770190" y="1825625"/>
                <a:ext cx="4572000" cy="432943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189" y="2249424"/>
                <a:ext cx="4572000" cy="4027942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/>
            <a:srcRect l="1000" t="43925" r="482" b="34561"/>
            <a:stretch/>
          </p:blipFill>
          <p:spPr>
            <a:xfrm>
              <a:off x="804057" y="6263639"/>
              <a:ext cx="4504267" cy="365760"/>
            </a:xfrm>
            <a:prstGeom prst="rect">
              <a:avLst/>
            </a:prstGeom>
            <a:ln w="12700" cap="sq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1070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563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April 28, 2021 Work Group Update</vt:lpstr>
      <vt:lpstr>Fire &amp; Smoke Work Group Progress Update 12/1/2020 Board Approved Work Topics</vt:lpstr>
      <vt:lpstr>Oil &amp; Gas Work Group Progress Update 12/1/2020 Board Approved Work Topics</vt:lpstr>
      <vt:lpstr>Regional Technical Operations Work Group Status Update April 2021</vt:lpstr>
      <vt:lpstr>12/1/2020 Board Approved Work Topics RTO Work Group Progress Update</vt:lpstr>
      <vt:lpstr>Regional Haze Planning Work Group Status Update April 2021</vt:lpstr>
      <vt:lpstr>WESTAR/WRAP Progress Update 12/1/2020 Board Approved Work Topics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Tom Moore</cp:lastModifiedBy>
  <cp:revision>66</cp:revision>
  <cp:lastPrinted>2019-01-16T15:47:08Z</cp:lastPrinted>
  <dcterms:created xsi:type="dcterms:W3CDTF">2018-06-28T00:25:46Z</dcterms:created>
  <dcterms:modified xsi:type="dcterms:W3CDTF">2021-04-28T19:41:36Z</dcterms:modified>
</cp:coreProperties>
</file>